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20007-6291-64C4-2728-08C2A43B9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F3984C-939D-9A68-D9EF-9A87A83B9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9AB34-9D40-16BC-3809-3E8325C63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09E-9F1D-448F-BB50-B8511539FD43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6BCC1-6C0D-E0E7-CDCB-6347059C5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E4352-A127-3415-8147-C4F3A4A4F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D7C5-8C07-4EB3-A368-20F32DFF6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23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3F947-C5EB-92F6-4838-B2BEF2EC5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2C1C6-D72C-D747-102B-8E679ACBA4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11F40-BF73-18BC-4B5A-7C1250BF9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09E-9F1D-448F-BB50-B8511539FD43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04A53-0D5C-F1A0-B41C-EB1217AFE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E4EF7-DFAE-D5A0-F1D4-C0E91EB5D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D7C5-8C07-4EB3-A368-20F32DFF6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17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BC5F21-BE63-3F59-8F5E-1D5B18113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3C28AB-54D4-6E18-4813-9BFE931F5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E6996-B1BD-D941-7F5D-ACDEB7899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09E-9F1D-448F-BB50-B8511539FD43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052F1-85CA-D81E-9592-2F557C0F4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821D6-5F75-98C0-D6BD-8A45F6A68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D7C5-8C07-4EB3-A368-20F32DFF6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28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53209-8DC9-7437-3881-FCB18784A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9E9A0-08A4-DB65-30F2-D754D30B9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9ACC1-2B0A-5165-9B8F-1A4F0EC05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09E-9F1D-448F-BB50-B8511539FD43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7341E-6682-3592-28BF-C00217384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9C0A7-6EC6-CE04-E56F-F19D23FB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D7C5-8C07-4EB3-A368-20F32DFF6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74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4393A-D846-2073-D47A-23B8A9D66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7D3D3-3303-9BAF-6557-FAE5879BF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4AB4C-CD0D-5D4D-6F17-8EB8B05E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09E-9F1D-448F-BB50-B8511539FD43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33A31-51EB-B130-E281-6B3BE5398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50E64-450C-6A7C-681F-FD6E4CF91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D7C5-8C07-4EB3-A368-20F32DFF6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25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C96BC-3E50-7C21-B7DD-AB045B93A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0555B-63A2-86DE-E264-E5E9EEFB4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73DCD7-CC1C-0AD8-87E8-1EA63AE63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A0E9FD-0C89-5D53-36C7-D03C69E6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09E-9F1D-448F-BB50-B8511539FD43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1B1649-D0DC-5307-90C3-7B840E6C1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9B561-FA54-61E9-4EEE-18F8841FA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D7C5-8C07-4EB3-A368-20F32DFF6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36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95885-C3CD-BDCD-D976-5799A0B0A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34201C-C8BE-AF2A-C02C-B1F4F2B8B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DDF698-0105-0558-ADF2-99DF87C35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454681-BB6A-2774-3902-F1DE137D68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6BDE59-EBA9-5949-1ECF-C8DF2F096F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43EE24-9343-A02E-F9C8-0EDA8B652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09E-9F1D-448F-BB50-B8511539FD43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4C7FC5-B59C-07F1-57BD-1CF5733B6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E69CB9-243C-51E6-CB8F-C6537B83B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D7C5-8C07-4EB3-A368-20F32DFF6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891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EDAEB-A0EB-C19D-8ABB-554F14942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2EA86F-4D9D-6C10-3045-FE448245A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09E-9F1D-448F-BB50-B8511539FD43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EE074D-6310-3D72-7075-C215EE75A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9E1183-54B6-C889-5EE6-032E084B9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D7C5-8C07-4EB3-A368-20F32DFF6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61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1F8016-887E-B1B1-A5DA-5428AA7D4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09E-9F1D-448F-BB50-B8511539FD43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9C2917-B6D0-5F47-613D-7128DB4C8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24EBF5-F16E-6061-C7E7-EE8FE0EC5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D7C5-8C07-4EB3-A368-20F32DFF6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70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25B06-691F-1502-902C-CD2F2BD19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4D4FA-A144-0905-8E66-2548BA2ED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48DD3-D125-54D4-9E4D-A4F0FC514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6B6030-9933-8B27-89C6-A76717414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09E-9F1D-448F-BB50-B8511539FD43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98C27C-A9E7-DFD1-50FE-BB9552A0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BDF0C-F754-9FD9-DB3C-326AFFE0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D7C5-8C07-4EB3-A368-20F32DFF6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9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BF9A8-EDC8-3F5C-C545-9C037A41D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F7A00D-D7B0-BB57-7632-1124A2B32D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D3261B-630F-C2E9-1A81-D66E63E71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1ADD4-E3BA-3751-3BE1-629F7603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009E-9F1D-448F-BB50-B8511539FD43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B6633-73A4-C7E6-59D6-73CEDDEA3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4D1D0F-AD85-7681-BD19-051BFE0E5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D7C5-8C07-4EB3-A368-20F32DFF6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49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2EBADE-C072-4CB1-8AA3-8837FDBB5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2BEEB1-F3D8-4C51-5B8B-5D82E0108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EA88C-7C81-9D07-AFCB-B17FA6C39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7F009E-9F1D-448F-BB50-B8511539FD43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70432-B318-63CB-7B6A-C44712D44A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EB0A8-48F6-407B-E69A-CBCE5EE19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23D7C5-8C07-4EB3-A368-20F32DFF6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62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Isosceles Triangle 99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2A95B6-DB8D-D3C2-CA84-411F1A3D32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195108"/>
              </p:ext>
            </p:extLst>
          </p:nvPr>
        </p:nvGraphicFramePr>
        <p:xfrm>
          <a:off x="1505200" y="643467"/>
          <a:ext cx="9181603" cy="5571072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</a:tblPr>
              <a:tblGrid>
                <a:gridCol w="2601507">
                  <a:extLst>
                    <a:ext uri="{9D8B030D-6E8A-4147-A177-3AD203B41FA5}">
                      <a16:colId xmlns:a16="http://schemas.microsoft.com/office/drawing/2014/main" val="1747068044"/>
                    </a:ext>
                  </a:extLst>
                </a:gridCol>
                <a:gridCol w="1339523">
                  <a:extLst>
                    <a:ext uri="{9D8B030D-6E8A-4147-A177-3AD203B41FA5}">
                      <a16:colId xmlns:a16="http://schemas.microsoft.com/office/drawing/2014/main" val="2647958972"/>
                    </a:ext>
                  </a:extLst>
                </a:gridCol>
                <a:gridCol w="1339523">
                  <a:extLst>
                    <a:ext uri="{9D8B030D-6E8A-4147-A177-3AD203B41FA5}">
                      <a16:colId xmlns:a16="http://schemas.microsoft.com/office/drawing/2014/main" val="3480633865"/>
                    </a:ext>
                  </a:extLst>
                </a:gridCol>
                <a:gridCol w="1339523">
                  <a:extLst>
                    <a:ext uri="{9D8B030D-6E8A-4147-A177-3AD203B41FA5}">
                      <a16:colId xmlns:a16="http://schemas.microsoft.com/office/drawing/2014/main" val="3695870827"/>
                    </a:ext>
                  </a:extLst>
                </a:gridCol>
                <a:gridCol w="2561527">
                  <a:extLst>
                    <a:ext uri="{9D8B030D-6E8A-4147-A177-3AD203B41FA5}">
                      <a16:colId xmlns:a16="http://schemas.microsoft.com/office/drawing/2014/main" val="4020110190"/>
                    </a:ext>
                  </a:extLst>
                </a:gridCol>
              </a:tblGrid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en-GB" sz="1000" b="0" i="0" u="none" strike="noStrike" cap="none" spc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Year 7 2024 </a:t>
                      </a:r>
                      <a:endParaRPr lang="en-GB" sz="1000" b="0" i="0" u="none" strike="noStrike" cap="none" spc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Year 8 2024 </a:t>
                      </a:r>
                      <a:endParaRPr lang="en-GB" sz="1000" b="0" i="0" u="none" strike="noStrike" cap="none" spc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Year 9 2024 </a:t>
                      </a:r>
                      <a:endParaRPr lang="en-GB" sz="1000" b="0" i="0" u="none" strike="noStrike" cap="none" spc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Year 7+8 2025 </a:t>
                      </a:r>
                      <a:endParaRPr lang="en-GB" sz="1000" b="0" i="0" u="none" strike="noStrike" cap="none" spc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161340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English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7 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7 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7 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7 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564930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Maths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7 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7 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7 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7 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140291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Science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6 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6 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7 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6 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3022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MFL – Spanish 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0 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0 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US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US" sz="1000" b="0" i="1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TBC which exact combo will run </a:t>
                      </a:r>
                      <a:r>
                        <a:rPr lang="en-US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90201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MFL – French 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0 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071703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MFL - German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0 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0 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496531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PE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665115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Geography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3 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986605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History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3 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773350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US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Ethics and Core Skills (PSHC/RE) </a:t>
                      </a:r>
                      <a:endParaRPr lang="en-US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17407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Art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4213160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Computing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204305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Drama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1 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0828333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Music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2 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65307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Technology (On rotation) 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1640500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Tutorial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30 mins daily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945596"/>
                  </a:ext>
                </a:extLst>
              </a:tr>
              <a:tr h="309504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Collective Assembly 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10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30 mins weekly </a:t>
                      </a:r>
                      <a:endParaRPr lang="en-GB" sz="10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115" marR="52946" marT="64704" marB="6470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073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06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: Shape 3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478217C-8889-FD65-B71F-D2FA67029D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686320"/>
              </p:ext>
            </p:extLst>
          </p:nvPr>
        </p:nvGraphicFramePr>
        <p:xfrm>
          <a:off x="953131" y="643467"/>
          <a:ext cx="10285739" cy="557106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112811">
                  <a:extLst>
                    <a:ext uri="{9D8B030D-6E8A-4147-A177-3AD203B41FA5}">
                      <a16:colId xmlns:a16="http://schemas.microsoft.com/office/drawing/2014/main" val="3217396845"/>
                    </a:ext>
                  </a:extLst>
                </a:gridCol>
                <a:gridCol w="1866879">
                  <a:extLst>
                    <a:ext uri="{9D8B030D-6E8A-4147-A177-3AD203B41FA5}">
                      <a16:colId xmlns:a16="http://schemas.microsoft.com/office/drawing/2014/main" val="413948425"/>
                    </a:ext>
                  </a:extLst>
                </a:gridCol>
                <a:gridCol w="1777811">
                  <a:extLst>
                    <a:ext uri="{9D8B030D-6E8A-4147-A177-3AD203B41FA5}">
                      <a16:colId xmlns:a16="http://schemas.microsoft.com/office/drawing/2014/main" val="2944285314"/>
                    </a:ext>
                  </a:extLst>
                </a:gridCol>
                <a:gridCol w="2528238">
                  <a:extLst>
                    <a:ext uri="{9D8B030D-6E8A-4147-A177-3AD203B41FA5}">
                      <a16:colId xmlns:a16="http://schemas.microsoft.com/office/drawing/2014/main" val="4086188576"/>
                    </a:ext>
                  </a:extLst>
                </a:gridCol>
              </a:tblGrid>
              <a:tr h="729442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2000" b="1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 </a:t>
                      </a:r>
                    </a:p>
                  </a:txBody>
                  <a:tcPr marL="238618" marR="149516" marT="119309" marB="11930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1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GCSE 2024 </a:t>
                      </a:r>
                      <a:endParaRPr lang="en-GB" sz="2000" b="1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1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Year 10+11 </a:t>
                      </a:r>
                      <a:endParaRPr lang="en-GB" sz="2000" b="1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1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Year 9 </a:t>
                      </a:r>
                      <a:endParaRPr lang="en-GB" sz="2000" b="1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1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2025 </a:t>
                      </a:r>
                      <a:endParaRPr lang="en-GB" sz="2000" b="1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1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Years 10+11 </a:t>
                      </a:r>
                      <a:endParaRPr lang="en-GB" sz="2000" b="1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1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2025 </a:t>
                      </a:r>
                      <a:endParaRPr lang="en-GB" sz="2000" b="1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6675117"/>
                  </a:ext>
                </a:extLst>
              </a:tr>
              <a:tr h="514023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English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8 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8 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8 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808381"/>
                  </a:ext>
                </a:extLst>
              </a:tr>
              <a:tr h="514023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Maths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8 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8 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8 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8921549"/>
                  </a:ext>
                </a:extLst>
              </a:tr>
              <a:tr h="514023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Science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10 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10 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10 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812402"/>
                  </a:ext>
                </a:extLst>
              </a:tr>
              <a:tr h="514023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PE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3 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3 (Includes PSHC)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140063"/>
                  </a:ext>
                </a:extLst>
              </a:tr>
              <a:tr h="514023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US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Ethics and Core Skills (PSHC/RE) </a:t>
                      </a:r>
                      <a:endParaRPr lang="en-US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1 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4 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1 – RE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970874"/>
                  </a:ext>
                </a:extLst>
              </a:tr>
              <a:tr h="729442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Options x 4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5 Lesson </a:t>
                      </a:r>
                    </a:p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per option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4 Lessons</a:t>
                      </a:r>
                    </a:p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per Option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5 Lessons </a:t>
                      </a:r>
                    </a:p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per option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700458"/>
                  </a:ext>
                </a:extLst>
              </a:tr>
              <a:tr h="514023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Tutorial 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30 mins daily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063481"/>
                  </a:ext>
                </a:extLst>
              </a:tr>
              <a:tr h="514023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Collective Assembly 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30 mins weekly 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088514"/>
                  </a:ext>
                </a:extLst>
              </a:tr>
              <a:tr h="514023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PSHC Thematic Sessions 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US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1 Per Half Term  - drop down  </a:t>
                      </a:r>
                      <a:endParaRPr lang="en-US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ase">
                        <a:lnSpc>
                          <a:spcPts val="1275"/>
                        </a:lnSpc>
                      </a:pPr>
                      <a:r>
                        <a:rPr lang="en-GB" sz="2000" b="0" i="0" cap="none" spc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ptos" panose="020B0004020202020204" pitchFamily="34" charset="0"/>
                        </a:rPr>
                        <a:t>N/A </a:t>
                      </a:r>
                      <a:endParaRPr lang="en-GB" sz="2000" b="0" i="0" cap="none" spc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38618" marR="149516" marT="119309" marB="119309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817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263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200</Words>
  <Application>Microsoft Office PowerPoint</Application>
  <PresentationFormat>Widescreen</PresentationFormat>
  <Paragraphs>123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>Meridian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 Farmer</dc:creator>
  <cp:lastModifiedBy>Sam Farmer</cp:lastModifiedBy>
  <cp:revision>1</cp:revision>
  <dcterms:created xsi:type="dcterms:W3CDTF">2025-01-31T17:08:02Z</dcterms:created>
  <dcterms:modified xsi:type="dcterms:W3CDTF">2025-01-31T17:12:42Z</dcterms:modified>
</cp:coreProperties>
</file>